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</p:sldMasterIdLst>
  <p:notesMasterIdLst>
    <p:notesMasterId r:id="rId19"/>
  </p:notesMasterIdLst>
  <p:handoutMasterIdLst>
    <p:handoutMasterId r:id="rId20"/>
  </p:handoutMasterIdLst>
  <p:sldIdLst>
    <p:sldId id="258" r:id="rId4"/>
    <p:sldId id="271" r:id="rId5"/>
    <p:sldId id="275" r:id="rId6"/>
    <p:sldId id="286" r:id="rId7"/>
    <p:sldId id="290" r:id="rId8"/>
    <p:sldId id="292" r:id="rId9"/>
    <p:sldId id="309" r:id="rId10"/>
    <p:sldId id="310" r:id="rId11"/>
    <p:sldId id="311" r:id="rId12"/>
    <p:sldId id="312" r:id="rId13"/>
    <p:sldId id="308" r:id="rId14"/>
    <p:sldId id="304" r:id="rId15"/>
    <p:sldId id="300" r:id="rId16"/>
    <p:sldId id="302" r:id="rId17"/>
    <p:sldId id="285" r:id="rId18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5BA"/>
    <a:srgbClr val="000000"/>
    <a:srgbClr val="34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85" autoAdjust="0"/>
  </p:normalViewPr>
  <p:slideViewPr>
    <p:cSldViewPr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090" y="-8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6" cy="497046"/>
          </a:xfrm>
          <a:prstGeom prst="rect">
            <a:avLst/>
          </a:prstGeom>
        </p:spPr>
        <p:txBody>
          <a:bodyPr vert="horz" lIns="91834" tIns="45918" rIns="91834" bIns="459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6" cy="497046"/>
          </a:xfrm>
          <a:prstGeom prst="rect">
            <a:avLst/>
          </a:prstGeom>
        </p:spPr>
        <p:txBody>
          <a:bodyPr vert="horz" lIns="91834" tIns="45918" rIns="91834" bIns="45918" rtlCol="0"/>
          <a:lstStyle>
            <a:lvl1pPr algn="r">
              <a:defRPr sz="1200"/>
            </a:lvl1pPr>
          </a:lstStyle>
          <a:p>
            <a:fld id="{213B406B-9D0B-473A-819A-9AB78EECDD8E}" type="datetimeFigureOut">
              <a:rPr lang="ru-RU" smtClean="0"/>
              <a:t>25.11.25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3"/>
            <a:ext cx="2950476" cy="497046"/>
          </a:xfrm>
          <a:prstGeom prst="rect">
            <a:avLst/>
          </a:prstGeom>
        </p:spPr>
        <p:txBody>
          <a:bodyPr vert="horz" lIns="91834" tIns="45918" rIns="91834" bIns="459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3"/>
            <a:ext cx="2950476" cy="497046"/>
          </a:xfrm>
          <a:prstGeom prst="rect">
            <a:avLst/>
          </a:prstGeom>
        </p:spPr>
        <p:txBody>
          <a:bodyPr vert="horz" lIns="91834" tIns="45918" rIns="91834" bIns="45918" rtlCol="0" anchor="b"/>
          <a:lstStyle>
            <a:lvl1pPr algn="r">
              <a:defRPr sz="1200"/>
            </a:lvl1pPr>
          </a:lstStyle>
          <a:p>
            <a:fld id="{F74AC6F5-D58F-46EC-91EE-4DB1423D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89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6" cy="497046"/>
          </a:xfrm>
          <a:prstGeom prst="rect">
            <a:avLst/>
          </a:prstGeom>
        </p:spPr>
        <p:txBody>
          <a:bodyPr vert="horz" lIns="91834" tIns="45918" rIns="91834" bIns="459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6" cy="497046"/>
          </a:xfrm>
          <a:prstGeom prst="rect">
            <a:avLst/>
          </a:prstGeom>
        </p:spPr>
        <p:txBody>
          <a:bodyPr vert="horz" lIns="91834" tIns="45918" rIns="91834" bIns="45918" rtlCol="0"/>
          <a:lstStyle>
            <a:lvl1pPr algn="r">
              <a:defRPr sz="1200"/>
            </a:lvl1pPr>
          </a:lstStyle>
          <a:p>
            <a:fld id="{40ECD939-A1D8-4842-B06F-E19C0A9BC2BF}" type="datetimeFigureOut">
              <a:rPr lang="ru-RU" smtClean="0"/>
              <a:t>25.11.25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4" tIns="45918" rIns="91834" bIns="459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834" tIns="45918" rIns="91834" bIns="459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6" cy="497046"/>
          </a:xfrm>
          <a:prstGeom prst="rect">
            <a:avLst/>
          </a:prstGeom>
        </p:spPr>
        <p:txBody>
          <a:bodyPr vert="horz" lIns="91834" tIns="45918" rIns="91834" bIns="459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6" cy="497046"/>
          </a:xfrm>
          <a:prstGeom prst="rect">
            <a:avLst/>
          </a:prstGeom>
        </p:spPr>
        <p:txBody>
          <a:bodyPr vert="horz" lIns="91834" tIns="45918" rIns="91834" bIns="45918" rtlCol="0" anchor="b"/>
          <a:lstStyle>
            <a:lvl1pPr algn="r">
              <a:defRPr sz="1200"/>
            </a:lvl1pPr>
          </a:lstStyle>
          <a:p>
            <a:fld id="{18578D45-228B-42E8-98A0-1AB3CDF94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2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0562" y="4723252"/>
            <a:ext cx="5447667" cy="4472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5982" y="9441734"/>
            <a:ext cx="2951217" cy="4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6147" indent="-2869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7916" indent="-22958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7083" indent="-22958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66250" indent="-22958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25416" indent="-229584" defTabSz="89601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84583" indent="-229584" defTabSz="89601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43749" indent="-229584" defTabSz="89601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02917" indent="-229584" defTabSz="89601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90723E0-C3C4-4950-8762-5A5C30253696}" type="slidenum">
              <a:rPr lang="ru-RU" altLang="ru-RU">
                <a:solidFill>
                  <a:prstClr val="black"/>
                </a:solidFill>
              </a:rPr>
              <a:pPr eaLnBrk="1" hangingPunct="1"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73638" cy="37290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6"/>
            <a:ext cx="5446712" cy="44751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8" tIns="45770" rIns="91538" bIns="45770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6950-60EE-4417-A51F-2EC74899C4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07CB-39B2-4F8A-96EF-11F6339978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4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55EC-67AF-446A-B470-9BB981C2E5E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7796-5F1A-404A-8747-F03FD50E8E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4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54D8C-6950-4958-AA2D-5F831D86D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ADF40-8B9E-4A98-8A5F-9BFC7C1268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784E-5903-4410-B1A9-3282C642E0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8691-848E-41F7-B50D-67452BA656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57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1651-8F89-4B31-BB39-50DDE668CB1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6C76-CEAA-4772-A745-AB8BEDE83A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75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7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8E87-A3F9-4B57-887B-8404CCB1AF1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206C-5B04-461C-B3E6-12A78AB4BB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14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5D2CC-370C-4A6A-8C71-450810847A2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DC54-AAFC-490B-9628-BEB9A8C77D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559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95AAB-02BF-41EB-8ADF-B94BB93EAAA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0411-EC25-454F-A358-5824C49F8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154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926B-09FE-4ADE-BB93-EE9055D032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21D7-F880-4467-9C63-301AEA145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247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4F46-E9B2-4FEA-825D-B5363321E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6FFA-ED5C-4DAD-B941-DB645F1D2F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50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22E4-8997-4A9D-861A-32944304A42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B888-2BE2-4B35-A26E-9D7F8DFA1C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73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5021-3586-4529-9BCD-1AC33F32D65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5EEC-BF98-4A8E-B1C4-20EFC4CCC2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5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5D0B4-72B5-4AD3-8BB6-963A4452B45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368C-00C3-4411-A845-F63BD3CBED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0595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00FF-169A-4973-A13D-37DA568BB5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2429-FE35-4A1E-A82C-AF01E4BA1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906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ADB6-06FA-46C2-8541-B7CA56AB8A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FE9B-4EA9-458D-801B-934E848AB7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0292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784E-5903-4410-B1A9-3282C642E0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8691-848E-41F7-B50D-67452BA656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018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1651-8F89-4B31-BB39-50DDE668CB1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6C76-CEAA-4772-A745-AB8BEDE83A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412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8E87-A3F9-4B57-887B-8404CCB1AF1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206C-5B04-461C-B3E6-12A78AB4BB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334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5D2CC-370C-4A6A-8C71-450810847A2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DC54-AAFC-490B-9628-BEB9A8C77D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173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95AAB-02BF-41EB-8ADF-B94BB93EAAA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0411-EC25-454F-A358-5824C49F8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403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926B-09FE-4ADE-BB93-EE9055D032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21D7-F880-4467-9C63-301AEA145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726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4F46-E9B2-4FEA-825D-B5363321E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6FFA-ED5C-4DAD-B941-DB645F1D2F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501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15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F0D0-5F14-4BF9-89B4-807960F9B4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A3A6-D2F4-4916-97FA-FE3113638B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27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22E4-8997-4A9D-861A-32944304A42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B888-2BE2-4B35-A26E-9D7F8DFA1C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91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5D0B4-72B5-4AD3-8BB6-963A4452B45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368C-00C3-4411-A845-F63BD3CBED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2911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00FF-169A-4973-A13D-37DA568BB5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2429-FE35-4A1E-A82C-AF01E4BA1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8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ADB6-06FA-46C2-8541-B7CA56AB8A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FE9B-4EA9-458D-801B-934E848AB7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11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F946-1D84-45E5-9485-0D6A6E70F7F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2EB1-C2EA-4BE2-87CC-B4C7A290B3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BEC37-B114-4690-AF82-B805D7B23D5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4140-83FD-4D4B-9988-79AC61CE14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5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6057-6702-4E35-8568-2506CAE4728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0686-8D99-4ACC-8A56-D8005C90A9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9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17BD-09F4-4B68-8A9E-F4923A6C71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C4DF1-0C38-4EDB-87B9-9BB3709266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0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02DF-020C-498F-BF02-456A69EEE8B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0123-1979-4085-9E6A-3628D34FA8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4F2B-813C-431B-82A1-90E26F177D4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6C71-451A-4FFD-A813-7D238D1C30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2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54D8C-6950-4958-AA2D-5F831D86DA3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1ADF40-8B9E-4A98-8A5F-9BFC7C1268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6E5946-FDE4-4CC8-ABEA-3D2913916A8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fld id="{EDA43A28-01F4-4ECE-B71C-A74A85E1D9B8}" type="slidenum">
              <a:rPr lang="ru-RU" altLang="ru-RU"/>
              <a:pPr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10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6E5946-FDE4-4CC8-ABEA-3D2913916A8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fld id="{EDA43A28-01F4-4ECE-B71C-A74A85E1D9B8}" type="slidenum">
              <a:rPr lang="ru-RU" altLang="ru-RU"/>
              <a:pPr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848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540" y="4221098"/>
            <a:ext cx="8748465" cy="1331987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ПРОВЕРКА ГОТОВНОСТИ ОБОРУДОВАНИЯ, </a:t>
            </a:r>
            <a:b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РАБОТАЮЩЕГО ПОД ИЗБЫТОЧНЫМ ДАВЛЕНИЕМ, </a:t>
            </a:r>
            <a:b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К ПУСКУ В РАБОТУ </a:t>
            </a:r>
            <a:b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 ОРГАНИЗАЦИИ НАДЗОРА ЗА ЕГО ЭКСПЛУАТАЦИЕЙ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2612780" y="5865815"/>
            <a:ext cx="3628374" cy="4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100" dirty="0" smtClean="0">
              <a:solidFill>
                <a:prstClr val="white"/>
              </a:solidFill>
              <a:latin typeface="Lato" pitchFamily="34" charset="0"/>
              <a:cs typeface="Lato" pitchFamily="34" charset="0"/>
            </a:endParaRP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prstClr val="white"/>
                </a:solidFill>
                <a:latin typeface="Lato" pitchFamily="34" charset="0"/>
                <a:cs typeface="Lato" pitchFamily="34" charset="0"/>
              </a:rPr>
              <a:t>ДОКЛАДЧИК: СЕМЕНОВСКИЙ ПАВЕЛ АНДРЕЕВИЧ</a:t>
            </a:r>
            <a:endParaRPr lang="ru-RU" altLang="ru-RU" sz="1100" b="1" dirty="0">
              <a:solidFill>
                <a:prstClr val="white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2052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34" y="800110"/>
            <a:ext cx="287948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4" y="1370062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/>
            <a:endParaRPr lang="ru-RU" dirty="0">
              <a:solidFill>
                <a:srgbClr val="000000"/>
              </a:solidFill>
            </a:endParaRP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	Решение </a:t>
            </a:r>
            <a:r>
              <a:rPr lang="ru-RU" dirty="0">
                <a:solidFill>
                  <a:srgbClr val="000000"/>
                </a:solidFill>
              </a:rPr>
              <a:t>о вводе в эксплуатацию оборудования под давлением должно быть оформлено распорядительным документом эксплуатирующей организации в соответствии с выводами Акта готовности оборудования.</a:t>
            </a:r>
          </a:p>
          <a:p>
            <a:pPr indent="448310" algn="just"/>
            <a:endParaRPr lang="ru-RU" dirty="0" smtClean="0">
              <a:solidFill>
                <a:srgbClr val="000000"/>
              </a:solidFill>
            </a:endParaRP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	Сведения о принятом решении записываются в паспорт оборудования и заверяются подписью ответственного работника эксплуатирующей организации, на которого распорядительными документами эксплуатирующей организации возложены соответствующие должностные обязанности, либо подписью председателя комиссии (в случаях её проведения).</a:t>
            </a:r>
          </a:p>
          <a:p>
            <a:pPr indent="448310" algn="just"/>
            <a:endParaRPr lang="ru-RU" dirty="0">
              <a:solidFill>
                <a:srgbClr val="000000"/>
              </a:solidFill>
            </a:endParaRP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	Наличие акта необходимо для постановки на учёт оборудования, работающего под давлением.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4" y="1370062"/>
            <a:ext cx="82089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  <a:endParaRPr lang="ru-RU" dirty="0" smtClean="0">
              <a:solidFill>
                <a:prstClr val="black"/>
              </a:solidFill>
            </a:endParaRP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За 9 месяцев 2025 года в Санкт-Петербурге и Ленинградской области служащими отдела проведены 273 комиссии по проверке готовности оборудования, работающего под давлением.</a:t>
            </a: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36084"/>
              </p:ext>
            </p:extLst>
          </p:nvPr>
        </p:nvGraphicFramePr>
        <p:xfrm>
          <a:off x="675308" y="3180518"/>
          <a:ext cx="7920879" cy="1457402"/>
        </p:xfrm>
        <a:graphic>
          <a:graphicData uri="http://schemas.openxmlformats.org/drawingml/2006/table">
            <a:tbl>
              <a:tblPr/>
              <a:tblGrid>
                <a:gridCol w="3456383"/>
                <a:gridCol w="1536594"/>
                <a:gridCol w="1487742"/>
                <a:gridCol w="1440160"/>
              </a:tblGrid>
              <a:tr h="313668"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9pPr>
                    </a:lstStyle>
                    <a:p>
                      <a:endParaRPr lang="ru-RU" dirty="0"/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pitchFamily="34" charset="0"/>
                        </a:rPr>
                        <a:t>9 мес.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pitchFamily="34" charset="0"/>
                        </a:rPr>
                        <a:t>2023 г.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Lato" pitchFamily="34" charset="0"/>
                        </a:rPr>
                        <a:t>9 мес. 2024 г.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Lato" pitchFamily="34" charset="0"/>
                        </a:rPr>
                        <a:t>9 мес. 2025 г.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451064"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pitchFamily="34" charset="0"/>
                        </a:rPr>
                        <a:t>Количество комиссий</a:t>
                      </a: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ato Light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ato Light"/>
                          <a:ea typeface="+mn-ea"/>
                          <a:cs typeface="+mn-cs"/>
                        </a:rPr>
                        <a:t>343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ato Light"/>
                          <a:ea typeface="+mn-ea"/>
                          <a:cs typeface="+mn-cs"/>
                        </a:rPr>
                        <a:t>273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51064"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pitchFamily="34" charset="0"/>
                        </a:rPr>
                        <a:t>Динамика (в сравнении с предыдущим годом)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pitchFamily="34" charset="0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- 1 %</a:t>
                      </a: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+ 27 %</a:t>
                      </a: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- 20 %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6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4" y="1370062"/>
            <a:ext cx="82089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  <a:endParaRPr lang="ru-RU" dirty="0" smtClean="0">
              <a:solidFill>
                <a:prstClr val="black"/>
              </a:solidFill>
            </a:endParaRPr>
          </a:p>
          <a:p>
            <a:pPr algn="just"/>
            <a:r>
              <a:rPr lang="ru-RU" dirty="0" smtClean="0"/>
              <a:t>	</a:t>
            </a:r>
            <a:r>
              <a:rPr lang="ru-RU" dirty="0"/>
              <a:t>Из крупных объектов 2025 года следует отметить работу </a:t>
            </a:r>
            <a:r>
              <a:rPr lang="ru-RU" dirty="0" smtClean="0"/>
              <a:t>по </a:t>
            </a:r>
            <a:r>
              <a:rPr lang="ru-RU" dirty="0"/>
              <a:t>проверке готовности к вводу в эксплуатацию 18 трубопроводов горячей воды </a:t>
            </a:r>
            <a:br>
              <a:rPr lang="ru-RU" dirty="0"/>
            </a:br>
            <a:r>
              <a:rPr lang="ru-RU" dirty="0"/>
              <a:t>и 6 водогрейных котлов в рамках проекта «Строительство водогрейной котельной с дымовой трубой» мощностью 849 МВт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	</a:t>
            </a:r>
          </a:p>
          <a:p>
            <a:pPr algn="just"/>
            <a:r>
              <a:rPr lang="ru-RU" dirty="0" smtClean="0"/>
              <a:t>	Работа комиссии </a:t>
            </a:r>
            <a:r>
              <a:rPr lang="ru-RU" dirty="0"/>
              <a:t>завершена </a:t>
            </a:r>
            <a:r>
              <a:rPr lang="ru-RU" dirty="0" smtClean="0"/>
              <a:t>в августе 2025 года на </a:t>
            </a:r>
            <a:r>
              <a:rPr lang="ru-RU" dirty="0"/>
              <a:t>территории Центральной ТЭЦ филиала «Невский» ПАО «ТГК-1» (ЦТЭЦ) по адресу: Санкт-Петербург, </a:t>
            </a:r>
            <a:r>
              <a:rPr lang="ru-RU" dirty="0" smtClean="0"/>
              <a:t>ул</a:t>
            </a:r>
            <a:r>
              <a:rPr lang="ru-RU" dirty="0"/>
              <a:t>. Новгородская, д. 11.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По результатам работы комиссия сделала выводы</a:t>
            </a:r>
            <a:r>
              <a:rPr lang="ru-RU" dirty="0"/>
              <a:t> </a:t>
            </a:r>
            <a:r>
              <a:rPr lang="ru-RU" dirty="0" smtClean="0"/>
              <a:t>о соответствии трубопроводов </a:t>
            </a:r>
            <a:r>
              <a:rPr lang="ru-RU" dirty="0"/>
              <a:t>горячей воды и </a:t>
            </a:r>
            <a:r>
              <a:rPr lang="ru-RU" dirty="0" smtClean="0"/>
              <a:t>водогрейных котлов установленным </a:t>
            </a:r>
            <a:r>
              <a:rPr lang="ru-RU" dirty="0"/>
              <a:t>требованиям и </a:t>
            </a:r>
            <a:r>
              <a:rPr lang="ru-RU" dirty="0" smtClean="0"/>
              <a:t>допуске в эксплуатацию.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 descr="\\192.168.0.13\vo\file-server\ОНОРД\Презентации\PHOTO-2025-10-29-13-16-05---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4175"/>
            <a:ext cx="10160000" cy="762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 descr="\\192.168.0.13\vo\file-server\ОНОРД\Презентации\PHOTO-2025-10-29-13-16-05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079990" y="3500441"/>
            <a:ext cx="6984023" cy="960437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СПАСИБО ЗА ВНИМАНИЕ</a:t>
            </a:r>
          </a:p>
        </p:txBody>
      </p:sp>
      <p:pic>
        <p:nvPicPr>
          <p:cNvPr id="10243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60" y="1550991"/>
            <a:ext cx="1632438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Номер слайда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D6356EEF-8E23-42BB-947F-3148FE5C27A0}" type="slidenum">
              <a:rPr lang="ru-RU" altLang="ru-RU" sz="1200" smtClean="0">
                <a:solidFill>
                  <a:srgbClr val="898989"/>
                </a:solidFill>
              </a:rPr>
              <a:pPr/>
              <a:t>15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</a:t>
            </a:r>
            <a:r>
              <a:rPr lang="ru-RU" altLang="ru-RU" sz="1600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эксплуатацией</a:t>
            </a: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4" y="1700810"/>
            <a:ext cx="7488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84783"/>
            <a:ext cx="82809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 algn="just"/>
            <a:r>
              <a:rPr lang="en-US" sz="1600" dirty="0" smtClean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Приказом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Федеральной службы по экологическому, технологическому и атомному надзору от 15.12.2020 №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536 утверждены </a:t>
            </a:r>
            <a:r>
              <a:rPr lang="ru-RU" sz="2000" dirty="0"/>
              <a:t>	</a:t>
            </a:r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</a:rPr>
              <a:t>ФЕДЕРАЛЬНЫЕ </a:t>
            </a:r>
            <a:r>
              <a:rPr lang="ru-RU" sz="2000" dirty="0">
                <a:solidFill>
                  <a:srgbClr val="000000"/>
                </a:solidFill>
              </a:rPr>
              <a:t>НОРМЫ И </a:t>
            </a:r>
            <a:r>
              <a:rPr lang="ru-RU" sz="2000" dirty="0" smtClean="0">
                <a:solidFill>
                  <a:srgbClr val="000000"/>
                </a:solidFill>
              </a:rPr>
              <a:t>ПРАВИЛА В </a:t>
            </a:r>
            <a:r>
              <a:rPr lang="ru-RU" sz="2000" dirty="0">
                <a:solidFill>
                  <a:srgbClr val="000000"/>
                </a:solidFill>
              </a:rPr>
              <a:t>ОБЛАСТИ </a:t>
            </a:r>
            <a:r>
              <a:rPr lang="ru-RU" sz="2000" dirty="0" smtClean="0">
                <a:solidFill>
                  <a:srgbClr val="000000"/>
                </a:solidFill>
              </a:rPr>
              <a:t>ПРОМЫШЛЕННОЙ БЕЗОПАСНОСТИ </a:t>
            </a:r>
            <a:r>
              <a:rPr lang="ru-RU" sz="2000" dirty="0">
                <a:solidFill>
                  <a:srgbClr val="000000"/>
                </a:solidFill>
              </a:rPr>
              <a:t>«ПРАВИЛА </a:t>
            </a:r>
            <a:r>
              <a:rPr lang="ru-RU" sz="2000" dirty="0" smtClean="0">
                <a:solidFill>
                  <a:srgbClr val="000000"/>
                </a:solidFill>
              </a:rPr>
              <a:t>ПРОМЫШЛЕННОЙ БЕЗОПАСНОСТИ ПРИ ИСПОЛЬЗОВАНИИ </a:t>
            </a:r>
            <a:r>
              <a:rPr lang="ru-RU" sz="2000" dirty="0">
                <a:solidFill>
                  <a:srgbClr val="000000"/>
                </a:solidFill>
              </a:rPr>
              <a:t>ОБОРУДОВАНИЯ, </a:t>
            </a:r>
            <a:r>
              <a:rPr lang="ru-RU" sz="2000" dirty="0" smtClean="0">
                <a:solidFill>
                  <a:srgbClr val="000000"/>
                </a:solidFill>
              </a:rPr>
              <a:t>РАБОТАЮЩЕГО ПОД ИЗБЫТОЧНЫМ ДАВЛЕНИЕМ</a:t>
            </a:r>
            <a:r>
              <a:rPr lang="ru-RU" sz="2000" dirty="0">
                <a:solidFill>
                  <a:srgbClr val="000000"/>
                </a:solidFill>
              </a:rPr>
              <a:t>» </a:t>
            </a:r>
            <a:r>
              <a:rPr lang="ru-RU" sz="2000" dirty="0" smtClean="0">
                <a:solidFill>
                  <a:srgbClr val="000000"/>
                </a:solidFill>
              </a:rPr>
              <a:t>(далее – ФНП).</a:t>
            </a:r>
            <a:r>
              <a:rPr lang="ru-RU" dirty="0" smtClean="0">
                <a:solidFill>
                  <a:srgbClr val="000000"/>
                </a:solidFill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8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spcAft>
                <a:spcPts val="0"/>
              </a:spcAft>
            </a:pPr>
            <a:endParaRPr lang="ru-RU" dirty="0" smtClean="0"/>
          </a:p>
          <a:p>
            <a:pPr indent="448310" algn="just">
              <a:spcAft>
                <a:spcPts val="0"/>
              </a:spcAft>
            </a:pPr>
            <a:r>
              <a:rPr lang="ru-RU" dirty="0"/>
              <a:t>	</a:t>
            </a:r>
            <a:r>
              <a:rPr lang="ru-RU" dirty="0" smtClean="0"/>
              <a:t>В соответствии с пунктом </a:t>
            </a:r>
            <a:r>
              <a:rPr lang="en-US" dirty="0" smtClean="0"/>
              <a:t>212</a:t>
            </a:r>
            <a:r>
              <a:rPr lang="ru-RU" dirty="0"/>
              <a:t> </a:t>
            </a:r>
            <a:r>
              <a:rPr lang="ru-RU" dirty="0" smtClean="0"/>
              <a:t>ФНП решение </a:t>
            </a:r>
            <a:r>
              <a:rPr lang="ru-RU" dirty="0"/>
              <a:t>о вводе в эксплуатацию оборудования под давлением, указанного в пункте 3 настоящих ФНП, должно приниматься руководителем (или уполномоченным им должностным лицом) эксплуатирующей организации (обособленного структурного подразделения) и оформляться на основании результатов проверки готовности оборудования к пуску в работу и организации надзора за его эксплуатацией, проводимой</a:t>
            </a:r>
            <a:r>
              <a:rPr lang="ru-RU" dirty="0" smtClean="0"/>
              <a:t>:</a:t>
            </a:r>
            <a:endParaRPr lang="en-US" dirty="0" smtClean="0"/>
          </a:p>
          <a:p>
            <a:pPr indent="448310" algn="just">
              <a:spcAft>
                <a:spcPts val="0"/>
              </a:spcAft>
            </a:pPr>
            <a:endParaRPr lang="ru-RU" dirty="0"/>
          </a:p>
          <a:p>
            <a:pPr indent="448310" algn="just">
              <a:spcAft>
                <a:spcPts val="0"/>
              </a:spcAft>
            </a:pPr>
            <a:r>
              <a:rPr lang="ru-RU" dirty="0"/>
              <a:t>а) работником, ответственным за осуществление производственного контроля за безопасной эксплуатацией оборудования, совместно с ответственным за исправное состояние и безопасную эксплуатацию в случаях, указанных в пункте 213 настоящих ФНП;</a:t>
            </a:r>
          </a:p>
          <a:p>
            <a:pPr indent="448310" algn="just">
              <a:spcAft>
                <a:spcPts val="0"/>
              </a:spcAft>
            </a:pPr>
            <a:r>
              <a:rPr lang="ru-RU" dirty="0" smtClean="0"/>
              <a:t>б</a:t>
            </a:r>
            <a:r>
              <a:rPr lang="ru-RU" dirty="0"/>
              <a:t>) комиссией, назначаемой распорядительным документом эксплуатирующей организации в случаях, указанных в пунктах 213 и 214 настоящих ФНП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93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8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8310" algn="just"/>
            <a:r>
              <a:rPr lang="ru-RU" dirty="0" smtClean="0">
                <a:solidFill>
                  <a:prstClr val="black"/>
                </a:solidFill>
              </a:rPr>
              <a:t>	Сотрудники </a:t>
            </a:r>
            <a:r>
              <a:rPr lang="ru-RU" dirty="0">
                <a:solidFill>
                  <a:prstClr val="black"/>
                </a:solidFill>
              </a:rPr>
              <a:t>Управления принимают участие в работе комиссии в случаях, установленных п. 214 ФНП, в частности:</a:t>
            </a:r>
          </a:p>
          <a:p>
            <a:pPr indent="448310" algn="just">
              <a:spcAft>
                <a:spcPts val="0"/>
              </a:spcAft>
            </a:pPr>
            <a:endParaRPr lang="ru-RU" dirty="0" smtClean="0"/>
          </a:p>
          <a:p>
            <a:pPr indent="448310" algn="just">
              <a:spcAft>
                <a:spcPts val="0"/>
              </a:spcAft>
            </a:pPr>
            <a:r>
              <a:rPr lang="ru-RU" dirty="0" smtClean="0"/>
              <a:t>а) после монтажа оборудования, поставляемого отдельными деталями, элементами или блоками, окончательную сборку (</a:t>
            </a:r>
            <a:r>
              <a:rPr lang="ru-RU" dirty="0" err="1" smtClean="0"/>
              <a:t>доизготовление</a:t>
            </a:r>
            <a:r>
              <a:rPr lang="ru-RU" dirty="0" smtClean="0"/>
              <a:t>) которого с применением неразъёмных соединений производят при монтаже на месте его установки (использования);</a:t>
            </a:r>
          </a:p>
          <a:p>
            <a:pPr indent="448310" algn="just">
              <a:spcAft>
                <a:spcPts val="0"/>
              </a:spcAft>
            </a:pPr>
            <a:r>
              <a:rPr lang="ru-RU" dirty="0" smtClean="0"/>
              <a:t>б) после монтажа оборудования под давлением, подтверждение соответствия которого не предусмотрено</a:t>
            </a:r>
            <a:r>
              <a:rPr lang="ru-RU" dirty="0"/>
              <a:t> </a:t>
            </a:r>
            <a:r>
              <a:rPr lang="ru-RU" dirty="0" smtClean="0"/>
              <a:t>Техническим регламентом </a:t>
            </a:r>
            <a:r>
              <a:rPr lang="ru-RU" dirty="0"/>
              <a:t>Таможенного союза </a:t>
            </a:r>
            <a:r>
              <a:rPr lang="ru-RU" dirty="0" smtClean="0"/>
              <a:t>«О </a:t>
            </a:r>
            <a:r>
              <a:rPr lang="ru-RU" dirty="0"/>
              <a:t>безопасности оборудования, работающего под избыточным </a:t>
            </a:r>
            <a:r>
              <a:rPr lang="ru-RU" dirty="0" smtClean="0"/>
              <a:t>давлением»  </a:t>
            </a:r>
            <a:r>
              <a:rPr lang="ru-RU" dirty="0"/>
              <a:t>(ТР ТС 032/2013</a:t>
            </a:r>
            <a:r>
              <a:rPr lang="ru-RU" dirty="0" smtClean="0"/>
              <a:t>);</a:t>
            </a:r>
          </a:p>
          <a:p>
            <a:pPr indent="448310" algn="just">
              <a:spcAft>
                <a:spcPts val="0"/>
              </a:spcAft>
            </a:pPr>
            <a:r>
              <a:rPr lang="ru-RU" dirty="0" smtClean="0"/>
              <a:t>в) после реконструкции (модернизации) или ремонта с заменых основных элементов оборудования (за исключением случаев, указанных в подпункте "г" пункта 213 настоящих ФНП).</a:t>
            </a:r>
          </a:p>
          <a:p>
            <a:pPr indent="448310" algn="just">
              <a:spcAft>
                <a:spcPts val="0"/>
              </a:spcAft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094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5288" y="1370062"/>
            <a:ext cx="803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5643" y="1734656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/>
            <a:r>
              <a:rPr lang="ru-RU" dirty="0" smtClean="0">
                <a:solidFill>
                  <a:prstClr val="black"/>
                </a:solidFill>
              </a:rPr>
              <a:t>	Комиссия </a:t>
            </a:r>
            <a:r>
              <a:rPr lang="ru-RU" dirty="0">
                <a:solidFill>
                  <a:prstClr val="black"/>
                </a:solidFill>
              </a:rPr>
              <a:t>по проверке готовности оборудования к пуску в работу и организации надзора за его эксплуатацией формируется в следующем составе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  <a:p>
            <a:pPr indent="448310" algn="just"/>
            <a:r>
              <a:rPr lang="ru-RU" dirty="0">
                <a:solidFill>
                  <a:prstClr val="black"/>
                </a:solidFill>
              </a:rPr>
              <a:t>председатель комиссии - уполномоченный представитель эксплуатирующей организации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indent="448310" algn="just"/>
            <a:r>
              <a:rPr lang="ru-RU" dirty="0" smtClean="0">
                <a:solidFill>
                  <a:prstClr val="black"/>
                </a:solidFill>
              </a:rPr>
              <a:t>члены </a:t>
            </a:r>
            <a:r>
              <a:rPr lang="ru-RU" dirty="0">
                <a:solidFill>
                  <a:prstClr val="black"/>
                </a:solidFill>
              </a:rPr>
              <a:t>комиссии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  <a:p>
            <a:pPr indent="448310" algn="just"/>
            <a:r>
              <a:rPr lang="ru-RU" dirty="0">
                <a:solidFill>
                  <a:prstClr val="black"/>
                </a:solidFill>
              </a:rPr>
              <a:t>специалисты эксплуатирующей организации, ответственные за осуществление производственного контроля и за исправное состояние и безопасную эксплуатацию оборудования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indent="448310" algn="just"/>
            <a:r>
              <a:rPr lang="ru-RU" dirty="0">
                <a:solidFill>
                  <a:prstClr val="black"/>
                </a:solidFill>
              </a:rPr>
              <a:t>уполномоченный представитель монтажной или ремонтной организации (в случае, установленном в подпунктах "а", "б", "в" настоящего пункта ФНП</a:t>
            </a:r>
            <a:r>
              <a:rPr lang="ru-RU" dirty="0" smtClean="0">
                <a:solidFill>
                  <a:prstClr val="black"/>
                </a:solidFill>
              </a:rPr>
              <a:t>);</a:t>
            </a:r>
            <a:endParaRPr lang="ru-RU" dirty="0">
              <a:solidFill>
                <a:prstClr val="black"/>
              </a:solidFill>
            </a:endParaRPr>
          </a:p>
          <a:p>
            <a:pPr indent="448310" algn="just"/>
            <a:r>
              <a:rPr lang="ru-RU" dirty="0">
                <a:solidFill>
                  <a:prstClr val="black"/>
                </a:solidFill>
              </a:rPr>
              <a:t>уполномоченный (уполномоченные) представитель (представители) </a:t>
            </a:r>
            <a:r>
              <a:rPr lang="ru-RU" dirty="0" err="1">
                <a:solidFill>
                  <a:prstClr val="black"/>
                </a:solidFill>
              </a:rPr>
              <a:t>Ростехнадзора</a:t>
            </a:r>
            <a:r>
              <a:rPr lang="ru-RU" dirty="0">
                <a:solidFill>
                  <a:prstClr val="black"/>
                </a:solidFill>
              </a:rPr>
              <a:t> или его территориального органа при осуществлении проверок (в случаях, указанных в подпунктах "а", "б", "в" настоящего пункта ФНП) оборудования под давлением, подлежащего учёту в территориальных органах </a:t>
            </a:r>
            <a:r>
              <a:rPr lang="ru-RU" dirty="0" err="1">
                <a:solidFill>
                  <a:prstClr val="black"/>
                </a:solidFill>
              </a:rPr>
              <a:t>Ростехнадзора</a:t>
            </a:r>
            <a:r>
              <a:rPr lang="ru-RU" dirty="0">
                <a:solidFill>
                  <a:prstClr val="black"/>
                </a:solidFill>
              </a:rPr>
              <a:t> или уполномоченный (уполномоченные) представитель (представители) иного федерального органа исполнительной власти в области промышленной безопасности при осуществлении проверок оборудования на поднадзорных ему объектах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8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rgbClr val="444444"/>
                </a:solidFill>
                <a:latin typeface="Arial"/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При </a:t>
            </a:r>
            <a:r>
              <a:rPr lang="ru-RU" dirty="0">
                <a:solidFill>
                  <a:prstClr val="black"/>
                </a:solidFill>
              </a:rPr>
              <a:t>проведении проверки готовности оборудования к пуску в работу </a:t>
            </a:r>
            <a:r>
              <a:rPr lang="ru-RU" dirty="0" smtClean="0">
                <a:solidFill>
                  <a:prstClr val="black"/>
                </a:solidFill>
              </a:rPr>
              <a:t>контролируется его фактическое состояние и соответствие представленной </a:t>
            </a:r>
            <a:r>
              <a:rPr lang="ru-RU" dirty="0">
                <a:solidFill>
                  <a:prstClr val="black"/>
                </a:solidFill>
              </a:rPr>
              <a:t>проектной и технической </a:t>
            </a:r>
            <a:r>
              <a:rPr lang="ru-RU" dirty="0" smtClean="0">
                <a:solidFill>
                  <a:prstClr val="black"/>
                </a:solidFill>
              </a:rPr>
              <a:t>документации.</a:t>
            </a:r>
          </a:p>
          <a:p>
            <a:pPr lvl="0" algn="just" fontAlgn="base"/>
            <a:r>
              <a:rPr lang="ru-RU" dirty="0" smtClean="0">
                <a:solidFill>
                  <a:prstClr val="black"/>
                </a:solidFill>
              </a:rPr>
              <a:t>	При организации надзора за эксплуатацией также проверяется наличие обслуживающего </a:t>
            </a:r>
            <a:r>
              <a:rPr lang="ru-RU" dirty="0">
                <a:solidFill>
                  <a:prstClr val="black"/>
                </a:solidFill>
              </a:rPr>
              <a:t>персонала, </a:t>
            </a:r>
            <a:r>
              <a:rPr lang="ru-RU" dirty="0" smtClean="0">
                <a:solidFill>
                  <a:prstClr val="black"/>
                </a:solidFill>
              </a:rPr>
              <a:t>должностных </a:t>
            </a:r>
            <a:r>
              <a:rPr lang="ru-RU" dirty="0">
                <a:solidFill>
                  <a:prstClr val="black"/>
                </a:solidFill>
              </a:rPr>
              <a:t>инструкций для ответственных лиц и специалистов, осуществляющих эксплуатацию оборудования, </a:t>
            </a:r>
            <a:r>
              <a:rPr lang="ru-RU" dirty="0" smtClean="0">
                <a:solidFill>
                  <a:prstClr val="black"/>
                </a:solidFill>
              </a:rPr>
              <a:t>производственных </a:t>
            </a:r>
            <a:r>
              <a:rPr lang="ru-RU" dirty="0">
                <a:solidFill>
                  <a:prstClr val="black"/>
                </a:solidFill>
              </a:rPr>
              <a:t>инструкций для обслуживающего персонала и эксплуатационной документации, соответствие их требованиям ФНП.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	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>
                <a:solidFill>
                  <a:prstClr val="black"/>
                </a:solidFill>
              </a:rPr>
              <a:t>Организация работы комиссии возлагается на эксплуатирующую организацию. Члены комиссии официально уведомляются о месте, дате и времени начала работы не позднее чем за 10 рабочих дней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en-US" dirty="0" smtClean="0">
              <a:solidFill>
                <a:prstClr val="black"/>
              </a:solidFill>
            </a:endParaRP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	Письмом Управления назначается уполномоченный представитель для включения в состав комиссии по проверке готовности оборудования, работающего под избыточным давлением, к пуску в работу и организации надзора за его эксплуатацией.</a:t>
            </a:r>
            <a:endParaRPr lang="ru-RU" dirty="0" smtClean="0">
              <a:solidFill>
                <a:srgbClr val="444444"/>
              </a:solidFill>
              <a:latin typeface="Arial"/>
            </a:endParaRPr>
          </a:p>
          <a:p>
            <a:pPr algn="just" fontAlgn="base"/>
            <a:endParaRPr lang="ru-RU" dirty="0">
              <a:solidFill>
                <a:srgbClr val="44444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22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4" y="1370062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en-US" dirty="0" smtClean="0">
              <a:solidFill>
                <a:prstClr val="black"/>
              </a:solidFill>
            </a:endParaRP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	Результаты работы комиссии должны </a:t>
            </a:r>
            <a:r>
              <a:rPr lang="ru-RU" dirty="0">
                <a:solidFill>
                  <a:srgbClr val="000000"/>
                </a:solidFill>
              </a:rPr>
              <a:t>оформляться актом готовности оборудования под давлением к вводу в </a:t>
            </a:r>
            <a:r>
              <a:rPr lang="ru-RU" dirty="0" smtClean="0">
                <a:solidFill>
                  <a:srgbClr val="000000"/>
                </a:solidFill>
              </a:rPr>
              <a:t>эксплуатацию.</a:t>
            </a:r>
          </a:p>
          <a:p>
            <a:pPr indent="448310" algn="just"/>
            <a:endParaRPr lang="ru-RU" dirty="0" smtClean="0">
              <a:solidFill>
                <a:srgbClr val="000000"/>
              </a:solidFill>
            </a:endParaRP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	Каждый </a:t>
            </a:r>
            <a:r>
              <a:rPr lang="ru-RU" dirty="0">
                <a:solidFill>
                  <a:srgbClr val="000000"/>
                </a:solidFill>
              </a:rPr>
              <a:t>член комиссии при несогласии с выводами комиссии имеет право изложить в письменном виде и передать комиссии особое мнение, содержащее обоснования по существу имеющихся возражений, с указанием пунктов, частей, глав нормативных правовых актов, в том числе федеральных норм и правил в области промышленной безопасности и/или технических регламентов, а также проектной (конструкторской) документации и (или) технической документации организации-изготовителя, выполнение требований которых не обеспечено.</a:t>
            </a:r>
          </a:p>
          <a:p>
            <a:pPr indent="448310" algn="just"/>
            <a:endParaRPr lang="ru-RU" dirty="0">
              <a:solidFill>
                <a:srgbClr val="000000"/>
              </a:solidFill>
            </a:endParaRP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	Особое </a:t>
            </a:r>
            <a:r>
              <a:rPr lang="ru-RU" dirty="0">
                <a:solidFill>
                  <a:srgbClr val="000000"/>
                </a:solidFill>
              </a:rPr>
              <a:t>мнение (при наличии) должно прилагаться к акту готовности оборудования с внесением отметки о наличии особого мнения в Акт готовности оборудования.</a:t>
            </a:r>
          </a:p>
          <a:p>
            <a:pPr indent="448310" algn="just"/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4" y="1370062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dirty="0" smtClean="0">
                <a:solidFill>
                  <a:srgbClr val="000000"/>
                </a:solidFill>
              </a:rPr>
              <a:t>	Акт </a:t>
            </a:r>
            <a:r>
              <a:rPr lang="ru-RU" dirty="0">
                <a:solidFill>
                  <a:srgbClr val="000000"/>
                </a:solidFill>
              </a:rPr>
              <a:t>готовности оборудования должен быть приложен к паспорту оборудования под давлением и передан руководителю (техническому руководителю) эксплуатирующей организации (обособленного подразделения) для принятия решения о вводе (неготовности к вводу) оборудования в эксплуатацию с учётом содержащихся в Акте готовности оборудования выводов, особого мнения (при наличии) и рекомендаций (при наличии) по устранению, изложенных в Акте готовности оборудования (особом мнении) замечаний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	В </a:t>
            </a:r>
            <a:r>
              <a:rPr lang="ru-RU" dirty="0">
                <a:solidFill>
                  <a:srgbClr val="000000"/>
                </a:solidFill>
              </a:rPr>
              <a:t>случаях, если в Акте готовности (выводах комиссии, особом мнении) указаны:</a:t>
            </a: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нарушения</a:t>
            </a:r>
            <a:r>
              <a:rPr lang="ru-RU" dirty="0">
                <a:solidFill>
                  <a:srgbClr val="000000"/>
                </a:solidFill>
              </a:rPr>
              <a:t>, наличие которых, по мнению членов комиссии, отрицательно влияет на работоспособность и/или на безопасность эксплуатации оборудования, меры по их устранению необходимо принять эксплуатирующей организации до пуска оборудования в работу и проинформировать об этом комиссию</a:t>
            </a:r>
            <a:r>
              <a:rPr lang="ru-RU" dirty="0" smtClean="0">
                <a:solidFill>
                  <a:srgbClr val="000000"/>
                </a:solidFill>
              </a:rPr>
              <a:t>;</a:t>
            </a:r>
            <a:endParaRPr lang="ru-RU" dirty="0">
              <a:solidFill>
                <a:srgbClr val="000000"/>
              </a:solidFill>
            </a:endParaRPr>
          </a:p>
          <a:p>
            <a:pPr lvl="0" indent="449580" algn="just"/>
            <a:r>
              <a:rPr lang="ru-RU" dirty="0">
                <a:solidFill>
                  <a:srgbClr val="000000"/>
                </a:solidFill>
              </a:rPr>
              <a:t>замечания по комплектности и содержанию представленной при проверке готовности оборудования документации (производственных инструкций, руководства по эксплуатации), требующие её доработки или пересмотра, то их устранение может проводиться в сроки, определенные руководителем эксплуатирующей организации по согласованию с разработчиком документации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4" y="137006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/>
            <a:endParaRPr lang="ru-RU" dirty="0" smtClean="0">
              <a:solidFill>
                <a:srgbClr val="000000"/>
              </a:solidFill>
            </a:endParaRP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	Информация </a:t>
            </a:r>
            <a:r>
              <a:rPr lang="ru-RU" dirty="0">
                <a:solidFill>
                  <a:srgbClr val="000000"/>
                </a:solidFill>
              </a:rPr>
              <a:t>о принятых мерах по устранению нарушений, выявленных при проверке, должна направляться в адрес организаций, уполномоченные представители которых принимали участие в работе комиссии, после получения которой эти организации в случае несогласия с достаточностью принятых мер уведомляют об этом эксплуатирующую организации любым доступным способом в течение 10 рабочих дней после получения информации в отношении нарушений, влияющих на безопасность эксплуатации оборудования, и не позднее 30 рабочих дней по остальным нарушениям и замечаниям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indent="448310" algn="just"/>
            <a:endParaRPr lang="ru-RU" dirty="0" smtClean="0">
              <a:solidFill>
                <a:srgbClr val="000000"/>
              </a:solidFill>
            </a:endParaRP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	Наиболее часто </a:t>
            </a:r>
            <a:r>
              <a:rPr lang="ru-RU" dirty="0">
                <a:solidFill>
                  <a:srgbClr val="000000"/>
                </a:solidFill>
              </a:rPr>
              <a:t>встречаются </a:t>
            </a:r>
            <a:r>
              <a:rPr lang="ru-RU" dirty="0" smtClean="0">
                <a:solidFill>
                  <a:srgbClr val="000000"/>
                </a:solidFill>
              </a:rPr>
              <a:t>нарушения при </a:t>
            </a:r>
            <a:r>
              <a:rPr lang="ru-RU" dirty="0">
                <a:solidFill>
                  <a:srgbClr val="000000"/>
                </a:solidFill>
              </a:rPr>
              <a:t>проверке:</a:t>
            </a:r>
            <a:endParaRPr lang="ru-RU" dirty="0" smtClean="0">
              <a:solidFill>
                <a:srgbClr val="000000"/>
              </a:solidFill>
            </a:endParaRP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	- </a:t>
            </a:r>
            <a:r>
              <a:rPr lang="ru-RU" dirty="0" smtClean="0">
                <a:solidFill>
                  <a:prstClr val="black"/>
                </a:solidFill>
              </a:rPr>
              <a:t>документации </a:t>
            </a:r>
            <a:r>
              <a:rPr lang="ru-RU" dirty="0">
                <a:solidFill>
                  <a:prstClr val="black"/>
                </a:solidFill>
              </a:rPr>
              <a:t>организации - изготовителя оборудования и её соответствие требованиям технических регламентов и настоящих ФНП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fontAlgn="base"/>
            <a:r>
              <a:rPr lang="ru-RU" dirty="0" smtClean="0">
                <a:solidFill>
                  <a:prstClr val="black"/>
                </a:solidFill>
              </a:rPr>
              <a:t> 	- документации, удостоверяющей </a:t>
            </a:r>
            <a:r>
              <a:rPr lang="ru-RU" dirty="0">
                <a:solidFill>
                  <a:prstClr val="black"/>
                </a:solidFill>
              </a:rPr>
              <a:t>качество монтажа (полноту и качество работ по ремонту или реконструкции) и приемку оборудования эксплуатирующей организацией, </a:t>
            </a:r>
            <a:r>
              <a:rPr lang="ru-RU" dirty="0" smtClean="0">
                <a:solidFill>
                  <a:prstClr val="black"/>
                </a:solidFill>
              </a:rPr>
              <a:t>оформленной </a:t>
            </a:r>
            <a:r>
              <a:rPr lang="ru-RU" dirty="0">
                <a:solidFill>
                  <a:prstClr val="black"/>
                </a:solidFill>
              </a:rPr>
              <a:t>в соответствии с требованиями </a:t>
            </a:r>
            <a:r>
              <a:rPr lang="ru-RU" dirty="0" smtClean="0">
                <a:solidFill>
                  <a:prstClr val="black"/>
                </a:solidFill>
              </a:rPr>
              <a:t>ФНП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4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 СЗУ">
      <a:dk1>
        <a:srgbClr val="0D75BA"/>
      </a:dk1>
      <a:lt1>
        <a:sysClr val="window" lastClr="FFFFFF"/>
      </a:lt1>
      <a:dk2>
        <a:srgbClr val="0D75BA"/>
      </a:dk2>
      <a:lt2>
        <a:srgbClr val="B0B0B0"/>
      </a:lt2>
      <a:accent1>
        <a:srgbClr val="3498DB"/>
      </a:accent1>
      <a:accent2>
        <a:srgbClr val="D61C35"/>
      </a:accent2>
      <a:accent3>
        <a:srgbClr val="22BA59"/>
      </a:accent3>
      <a:accent4>
        <a:srgbClr val="ED9A00"/>
      </a:accent4>
      <a:accent5>
        <a:srgbClr val="1DD6B7"/>
      </a:accent5>
      <a:accent6>
        <a:srgbClr val="D61D7D"/>
      </a:accent6>
      <a:hlink>
        <a:srgbClr val="002060"/>
      </a:hlink>
      <a:folHlink>
        <a:srgbClr val="800080"/>
      </a:folHlink>
    </a:clrScheme>
    <a:fontScheme name="Основной текст на белом фоне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4128</TotalTime>
  <Words>336</Words>
  <Application>Microsoft Office PowerPoint</Application>
  <PresentationFormat>Экран (4:3)</PresentationFormat>
  <Paragraphs>217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1_Тема Office</vt:lpstr>
      <vt:lpstr>2_Тема Office</vt:lpstr>
      <vt:lpstr>Тема Office</vt:lpstr>
      <vt:lpstr> ПРОВЕРКА ГОТОВНОСТИ ОБОРУДОВАНИЯ,  РАБОТАЮЩЕГО ПОД ИЗБЫТОЧНЫМ ДАВЛЕНИЕМ,  К ПУСКУ В РАБОТУ 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 СЕВЕРО-ЗАПАДНОГО УПРАВЛЕНИЯ РОСТЕХНАДЗОРА (отдел) ЗА 12 МЕСЯЦЕВ 2018 ГОДА</dc:title>
  <dc:creator>Синицына Л.Н.</dc:creator>
  <cp:lastModifiedBy>Владимирова Светлана Алексеевна</cp:lastModifiedBy>
  <cp:revision>278</cp:revision>
  <cp:lastPrinted>2025-11-25T11:41:04Z</cp:lastPrinted>
  <dcterms:created xsi:type="dcterms:W3CDTF">2019-02-13T13:05:11Z</dcterms:created>
  <dcterms:modified xsi:type="dcterms:W3CDTF">2025-11-25T11:41:08Z</dcterms:modified>
</cp:coreProperties>
</file>